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7" r:id="rId18"/>
    <p:sldId id="279" r:id="rId19"/>
    <p:sldId id="284" r:id="rId20"/>
    <p:sldId id="285" r:id="rId21"/>
    <p:sldId id="283" r:id="rId22"/>
    <p:sldId id="280" r:id="rId23"/>
    <p:sldId id="276" r:id="rId24"/>
    <p:sldId id="286" r:id="rId25"/>
    <p:sldId id="270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41A6D0-57A9-4008-A030-C403202116C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A94E51-D90D-4879-8FBD-54EACA49F9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Дополнительная </a:t>
            </a:r>
            <a:r>
              <a:rPr lang="ru-RU" sz="2800" dirty="0">
                <a:solidFill>
                  <a:schemeClr val="bg1"/>
                </a:solidFill>
              </a:rPr>
              <a:t>общеобразовательная общеразвивающая программа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«Живой бисер»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Возраст </a:t>
            </a:r>
            <a:r>
              <a:rPr lang="ru-RU" sz="2800" dirty="0">
                <a:solidFill>
                  <a:schemeClr val="bg1"/>
                </a:solidFill>
              </a:rPr>
              <a:t>обучающихся: 7 – 11 лет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Срок реализации: 2 </a:t>
            </a:r>
            <a:r>
              <a:rPr lang="ru-RU" sz="2800" dirty="0" smtClean="0">
                <a:solidFill>
                  <a:schemeClr val="bg1"/>
                </a:solidFill>
              </a:rPr>
              <a:t>года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Художественная направленность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Автор-составитель:</a:t>
            </a: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Гурдаева</a:t>
            </a:r>
            <a:r>
              <a:rPr lang="ru-RU" dirty="0">
                <a:solidFill>
                  <a:schemeClr val="tx1"/>
                </a:solidFill>
              </a:rPr>
              <a:t> Ирина Николаевна,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Занятия для обучающихся проводятся 1 раз в неделю по 1 ч. или по 2 ч. для детей 7-8 лет и по 2 ч или  3ч. для детей 9-11 лет. Общая нагрузка в год соответственно 36 ч. , 72 ч., 108ч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Основная форма образовательной деятельности – это учебные занятия. Занятия построены таким образом, что в конце каждого из них обучающийся видит результаты своего творчества (умение составлять схему, эскиз изделия, обучение какому-либо методу, приёму работы, конечный результат работы).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7445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Группы могут комплектоваться как одновозрастные, так и разновозрастные в зависимости от смены обучения детей в школе. В течение года обучающие имеют возможность перейти в другую группу в связи с изменением учебного расписания в школе.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комплектования групп</a:t>
            </a:r>
          </a:p>
        </p:txBody>
      </p:sp>
    </p:spTree>
    <p:extLst>
      <p:ext uri="{BB962C8B-B14F-4D97-AF65-F5344CB8AC3E}">
        <p14:creationId xmlns:p14="http://schemas.microsoft.com/office/powerpoint/2010/main" val="4567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1"/>
                </a:solidFill>
              </a:rPr>
              <a:t>Мастерская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Форма образовательного объединения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2770375" cy="2078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64178"/>
            <a:ext cx="2581230" cy="1855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78980"/>
            <a:ext cx="2342308" cy="147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892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Вариативность</a:t>
            </a:r>
            <a:r>
              <a:rPr lang="ru-RU" dirty="0">
                <a:solidFill>
                  <a:schemeClr val="tx1"/>
                </a:solidFill>
              </a:rPr>
              <a:t>, разнообразие видов деятельности и форм работы с детьми.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Достижение </a:t>
            </a:r>
            <a:r>
              <a:rPr lang="ru-RU" dirty="0">
                <a:solidFill>
                  <a:schemeClr val="tx1"/>
                </a:solidFill>
              </a:rPr>
              <a:t>результата работы на каждом занятии.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Сочетание </a:t>
            </a:r>
            <a:r>
              <a:rPr lang="ru-RU" dirty="0">
                <a:solidFill>
                  <a:schemeClr val="tx1"/>
                </a:solidFill>
              </a:rPr>
              <a:t>групповых форм работы с индивидуальным подходом к каждому ребёнку.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Преимущество </a:t>
            </a:r>
            <a:r>
              <a:rPr lang="ru-RU" dirty="0">
                <a:solidFill>
                  <a:schemeClr val="tx1"/>
                </a:solidFill>
              </a:rPr>
              <a:t>творческой деятельности.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Учёт </a:t>
            </a:r>
            <a:r>
              <a:rPr lang="ru-RU" dirty="0">
                <a:solidFill>
                  <a:schemeClr val="tx1"/>
                </a:solidFill>
              </a:rPr>
              <a:t>возрастных и индивидуальных особенностей обучающихся. Предоставление условий для самостоятельного и творческого поиска.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Принципы организации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063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основу программы положено обучение, основанное на развитии интереса и творческих возможностей школьников во внеурочное время. Все объекты труда подобраны с таким расчётом, чтобы они требовали использование допустимых материалов и инструментов, имели эстетическую значимость. Программа построена по принципу доступности изложения материала, то есть осуществляется постепенный переход от простого к сложному. Отводятся часы для творческих работ обучающихся.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Отличительные особенности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5930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093296"/>
            <a:ext cx="5626968" cy="1440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Подарок маме к 8 марта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3407484" cy="5112568"/>
          </a:xfrm>
        </p:spPr>
      </p:pic>
    </p:spTree>
    <p:extLst>
      <p:ext uri="{BB962C8B-B14F-4D97-AF65-F5344CB8AC3E}">
        <p14:creationId xmlns:p14="http://schemas.microsoft.com/office/powerpoint/2010/main" val="13723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552395" cy="53285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59156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Подарок на День рождения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3785615" cy="5047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102" y="537321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Коллективная работа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3888432" cy="51845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9355" y="5516821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Букет из ромашек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780420" cy="50405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178" y="522920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«С добрым утром!»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6868285" cy="4104457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Программа мастерской по </a:t>
            </a:r>
            <a:r>
              <a:rPr lang="ru-RU" sz="1600" dirty="0" err="1">
                <a:solidFill>
                  <a:schemeClr val="tx1"/>
                </a:solidFill>
              </a:rPr>
              <a:t>бисероплетению</a:t>
            </a:r>
            <a:r>
              <a:rPr lang="ru-RU" sz="1600" dirty="0">
                <a:solidFill>
                  <a:schemeClr val="tx1"/>
                </a:solidFill>
              </a:rPr>
              <a:t> художественной направленности ориентирована на начальный курс овладения техникой </a:t>
            </a:r>
            <a:r>
              <a:rPr lang="ru-RU" sz="1600" dirty="0" err="1">
                <a:solidFill>
                  <a:schemeClr val="tx1"/>
                </a:solidFill>
              </a:rPr>
              <a:t>бисероплетения</a:t>
            </a:r>
            <a:r>
              <a:rPr lang="ru-RU" sz="1600" dirty="0">
                <a:solidFill>
                  <a:schemeClr val="tx1"/>
                </a:solidFill>
              </a:rPr>
              <a:t> и на развитие индивидуальных творческих способностей обучающихся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Программа предусматривает освоение обучающимися технологий </a:t>
            </a:r>
            <a:r>
              <a:rPr lang="ru-RU" sz="1600" dirty="0" err="1">
                <a:solidFill>
                  <a:schemeClr val="tx1"/>
                </a:solidFill>
              </a:rPr>
              <a:t>бисероплетения</a:t>
            </a:r>
            <a:r>
              <a:rPr lang="ru-RU" sz="1600" dirty="0">
                <a:solidFill>
                  <a:schemeClr val="tx1"/>
                </a:solidFill>
              </a:rPr>
              <a:t>, вышивки бисером, </a:t>
            </a:r>
            <a:r>
              <a:rPr lang="ru-RU" sz="1600" dirty="0" err="1">
                <a:solidFill>
                  <a:schemeClr val="tx1"/>
                </a:solidFill>
              </a:rPr>
              <a:t>пайетками</a:t>
            </a:r>
            <a:r>
              <a:rPr lang="ru-RU" sz="1600" dirty="0">
                <a:solidFill>
                  <a:schemeClr val="tx1"/>
                </a:solidFill>
              </a:rPr>
              <a:t>, ленточной тесьмой и цветными нитями. Совмещая данные техники, обучающиеся получают широкий выбор видов деятельности, что позволяет им раскрыть индивидуальные способности, подобрать соответствующий материал и свою технику исполнения творческих работ. Программа предоставляет детям возможность попробовать себя в данном виде творчества, с интересом и пользой провести свободное от уроков время. Занятия по плетению помогают детям легче освоить школьную программу по технологии.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ru-RU" dirty="0"/>
              <a:t>Актуальность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40" y="4818957"/>
            <a:ext cx="2982772" cy="1678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08020"/>
            <a:ext cx="1750504" cy="17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780420" cy="50405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909" y="5582646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Цветочная композиция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2868"/>
            <a:ext cx="6828251" cy="51211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Среднеазиатская ящерица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59" y="188640"/>
            <a:ext cx="4104456" cy="54726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387" y="5482092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«Сидит кошка на окошке»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776864" cy="51845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173" y="559156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Подводный мир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718" y="530120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«Утро в деревне»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3123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Для оценки эффективности реализации программы необходима система отслеживания и фиксации результатов работы обучающихся.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Мониторинг практических и теоритических результатов обучающихся по </a:t>
            </a:r>
            <a:r>
              <a:rPr lang="ru-RU" dirty="0" err="1">
                <a:solidFill>
                  <a:schemeClr val="tx1"/>
                </a:solidFill>
              </a:rPr>
              <a:t>бисероплетению</a:t>
            </a:r>
            <a:r>
              <a:rPr lang="ru-RU" dirty="0">
                <a:solidFill>
                  <a:schemeClr val="tx1"/>
                </a:solidFill>
              </a:rPr>
              <a:t> проводится три раза в год : вначале, в середине и в конце учебного года. Для проведения мониторинга применяется диагностический инструментарий.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Цель диагностики </a:t>
            </a:r>
            <a:r>
              <a:rPr lang="ru-RU" dirty="0">
                <a:solidFill>
                  <a:schemeClr val="tx1"/>
                </a:solidFill>
              </a:rPr>
              <a:t>- проследить динамику развития и рост мастерства обучающихся.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КОНТРОЛЬНО-ИЗМЕРИТЕЛЬНЫЕ </a:t>
            </a:r>
            <a:r>
              <a:rPr lang="ru-RU" dirty="0"/>
              <a:t>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916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 этап </a:t>
            </a:r>
            <a:r>
              <a:rPr lang="ru-RU" b="1" dirty="0">
                <a:solidFill>
                  <a:schemeClr val="tx1"/>
                </a:solidFill>
              </a:rPr>
              <a:t>- предварительный (первоначальный).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Цель: </a:t>
            </a:r>
            <a:r>
              <a:rPr lang="ru-RU" dirty="0">
                <a:solidFill>
                  <a:schemeClr val="tx1"/>
                </a:solidFill>
              </a:rPr>
              <a:t>определение уровня имеющихся у обучающихся знаний, умений, навыков на начальном этапе обучения. Формы проведения: тестирование, анкетирование, наблюдение.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 этап </a:t>
            </a:r>
            <a:r>
              <a:rPr lang="ru-RU" b="1" dirty="0">
                <a:solidFill>
                  <a:schemeClr val="tx1"/>
                </a:solidFill>
              </a:rPr>
              <a:t>- текущий (промежуточный).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: подведение </a:t>
            </a:r>
            <a:r>
              <a:rPr lang="ru-RU" dirty="0">
                <a:solidFill>
                  <a:schemeClr val="tx1"/>
                </a:solidFill>
              </a:rPr>
              <a:t>промежуточных итогов обучения, оценка успешности продвижения обучающихся. Формы проведения, показатели, критерии разрабатываются индивидуально по направлению деятельности.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 этап </a:t>
            </a:r>
            <a:r>
              <a:rPr lang="ru-RU" b="1" dirty="0">
                <a:solidFill>
                  <a:schemeClr val="tx1"/>
                </a:solidFill>
              </a:rPr>
              <a:t>– итоговый.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Подведение </a:t>
            </a:r>
            <a:r>
              <a:rPr lang="ru-RU" dirty="0">
                <a:solidFill>
                  <a:schemeClr val="tx1"/>
                </a:solidFill>
              </a:rPr>
              <a:t>итогов года. Формы проведения: выставки, конкурсы, творческая работа.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Отслеживание </a:t>
            </a:r>
            <a:r>
              <a:rPr lang="ru-RU" sz="2800" dirty="0" smtClean="0"/>
              <a:t>результативности </a:t>
            </a:r>
            <a:r>
              <a:rPr lang="ru-RU" sz="2800" dirty="0"/>
              <a:t>усвоения дополнительной общеразвивающей общеобразовательной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3054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08720"/>
            <a:ext cx="7560840" cy="438680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>
                <a:solidFill>
                  <a:schemeClr val="tx1"/>
                </a:solidFill>
              </a:rPr>
              <a:t>Категория обучающихся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</a:rPr>
              <a:t>     Учащиеся общеобразовательных школ города и области с 1 по 6 классы, дети с ограниченными возможностями здоровья любого школьного возраста.</a:t>
            </a:r>
          </a:p>
          <a:p>
            <a:endParaRPr lang="ru-RU" sz="3800" dirty="0">
              <a:solidFill>
                <a:schemeClr val="tx1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Направленность (профиль) программы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1"/>
                </a:solidFill>
              </a:rPr>
              <a:t>Данная программа отнесена к программам художественной направленности.</a:t>
            </a:r>
          </a:p>
          <a:p>
            <a:endParaRPr lang="ru-RU" sz="3800" dirty="0">
              <a:solidFill>
                <a:schemeClr val="tx1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Вид программы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Модифицированная</a:t>
            </a:r>
            <a:r>
              <a:rPr lang="ru-RU" sz="38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53796"/>
            <a:ext cx="2268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Развивать творческие способности обучающихся через </a:t>
            </a:r>
            <a:r>
              <a:rPr lang="ru-RU" sz="4000" dirty="0" smtClean="0">
                <a:solidFill>
                  <a:schemeClr val="tx1"/>
                </a:solidFill>
              </a:rPr>
              <a:t>овладение </a:t>
            </a:r>
            <a:r>
              <a:rPr lang="ru-RU" sz="4000" dirty="0">
                <a:solidFill>
                  <a:schemeClr val="tx1"/>
                </a:solidFill>
              </a:rPr>
              <a:t>искусством плетения и вышивки</a:t>
            </a: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Обучающие: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обучить </a:t>
            </a:r>
            <a:r>
              <a:rPr lang="ru-RU" dirty="0">
                <a:solidFill>
                  <a:schemeClr val="tx1"/>
                </a:solidFill>
              </a:rPr>
              <a:t>детей приёмам плетения и </a:t>
            </a:r>
            <a:r>
              <a:rPr lang="ru-RU" dirty="0" smtClean="0">
                <a:solidFill>
                  <a:schemeClr val="tx1"/>
                </a:solidFill>
              </a:rPr>
              <a:t>вышивки;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Формировать навыки практического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применения изученных </a:t>
            </a:r>
            <a:r>
              <a:rPr lang="ru-RU" dirty="0">
                <a:solidFill>
                  <a:schemeClr val="tx1"/>
                </a:solidFill>
              </a:rPr>
              <a:t>приёмов и техник.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Развивающие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-развивать </a:t>
            </a:r>
            <a:r>
              <a:rPr lang="ru-RU" dirty="0">
                <a:solidFill>
                  <a:schemeClr val="tx1"/>
                </a:solidFill>
              </a:rPr>
              <a:t>творческое мышление, внимание и память;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- развивать </a:t>
            </a:r>
            <a:r>
              <a:rPr lang="ru-RU" dirty="0">
                <a:solidFill>
                  <a:schemeClr val="tx1"/>
                </a:solidFill>
              </a:rPr>
              <a:t>мелкую моторику рук.</a:t>
            </a:r>
          </a:p>
          <a:p>
            <a:r>
              <a:rPr lang="ru-RU" b="1" dirty="0">
                <a:solidFill>
                  <a:schemeClr val="tx1"/>
                </a:solidFill>
              </a:rPr>
              <a:t>Воспитательные: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- формировать </a:t>
            </a:r>
            <a:r>
              <a:rPr lang="ru-RU" dirty="0">
                <a:solidFill>
                  <a:schemeClr val="tx1"/>
                </a:solidFill>
              </a:rPr>
              <a:t>умение обучающихся доводить работу до конца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6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Обучающие: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–знание </a:t>
            </a:r>
            <a:r>
              <a:rPr lang="ru-RU" dirty="0">
                <a:solidFill>
                  <a:schemeClr val="tx1"/>
                </a:solidFill>
              </a:rPr>
              <a:t>приёмов плетения и вышивки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–владение </a:t>
            </a:r>
            <a:r>
              <a:rPr lang="ru-RU" dirty="0">
                <a:solidFill>
                  <a:schemeClr val="tx1"/>
                </a:solidFill>
              </a:rPr>
              <a:t>навыками их практического применения. </a:t>
            </a:r>
            <a:r>
              <a:rPr lang="ru-RU" b="1" dirty="0">
                <a:solidFill>
                  <a:schemeClr val="tx1"/>
                </a:solidFill>
              </a:rPr>
              <a:t>Развивающие: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- развитие </a:t>
            </a:r>
            <a:r>
              <a:rPr lang="ru-RU" dirty="0">
                <a:solidFill>
                  <a:schemeClr val="tx1"/>
                </a:solidFill>
              </a:rPr>
              <a:t>творческого мышления, внимания и памяти;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-</a:t>
            </a:r>
            <a:r>
              <a:rPr lang="ru-RU" dirty="0">
                <a:solidFill>
                  <a:schemeClr val="tx1"/>
                </a:solidFill>
              </a:rPr>
              <a:t>развитие мелкой моторики рук.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Воспитательные: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-развитие </a:t>
            </a:r>
            <a:r>
              <a:rPr lang="ru-RU" dirty="0">
                <a:solidFill>
                  <a:schemeClr val="tx1"/>
                </a:solidFill>
              </a:rPr>
              <a:t>творческого мышления, внимания и памяти.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</a:t>
            </a:r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930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–текущее </a:t>
            </a:r>
            <a:r>
              <a:rPr lang="ru-RU" dirty="0">
                <a:solidFill>
                  <a:schemeClr val="tx1"/>
                </a:solidFill>
              </a:rPr>
              <a:t>наблюдение;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устный </a:t>
            </a:r>
            <a:r>
              <a:rPr lang="ru-RU" dirty="0">
                <a:solidFill>
                  <a:schemeClr val="tx1"/>
                </a:solidFill>
              </a:rPr>
              <a:t>опрос;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диагностические </a:t>
            </a:r>
            <a:r>
              <a:rPr lang="ru-RU" dirty="0">
                <a:solidFill>
                  <a:schemeClr val="tx1"/>
                </a:solidFill>
              </a:rPr>
              <a:t>карточки по темам разного уровня сложности;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анкетирование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итоговые </a:t>
            </a:r>
            <a:r>
              <a:rPr lang="ru-RU" dirty="0">
                <a:solidFill>
                  <a:schemeClr val="tx1"/>
                </a:solidFill>
              </a:rPr>
              <a:t>занятия по темам;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участие </a:t>
            </a:r>
            <a:r>
              <a:rPr lang="ru-RU" dirty="0">
                <a:solidFill>
                  <a:schemeClr val="tx1"/>
                </a:solidFill>
              </a:rPr>
              <a:t>в выставках и конкурсах.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	отслеживания	результатов	работы	обучающихся	применяются следующие методы:</a:t>
            </a:r>
          </a:p>
        </p:txBody>
      </p:sp>
    </p:spTree>
    <p:extLst>
      <p:ext uri="{BB962C8B-B14F-4D97-AF65-F5344CB8AC3E}">
        <p14:creationId xmlns:p14="http://schemas.microsoft.com/office/powerpoint/2010/main" val="186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1. Промежуточный </a:t>
            </a:r>
            <a:r>
              <a:rPr lang="ru-RU" sz="2600" b="1" dirty="0">
                <a:solidFill>
                  <a:schemeClr val="tx1"/>
                </a:solidFill>
              </a:rPr>
              <a:t>контроль: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– выявление </a:t>
            </a:r>
            <a:r>
              <a:rPr lang="ru-RU" sz="2600" dirty="0">
                <a:solidFill>
                  <a:schemeClr val="tx1"/>
                </a:solidFill>
              </a:rPr>
              <a:t>знаний и умений с помощью карточек-заданий;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– фронтальная </a:t>
            </a:r>
            <a:r>
              <a:rPr lang="ru-RU" sz="2600" dirty="0">
                <a:solidFill>
                  <a:schemeClr val="tx1"/>
                </a:solidFill>
              </a:rPr>
              <a:t>и индивидуальная беседы;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– выполнение </a:t>
            </a:r>
            <a:r>
              <a:rPr lang="ru-RU" sz="2600" dirty="0">
                <a:solidFill>
                  <a:schemeClr val="tx1"/>
                </a:solidFill>
              </a:rPr>
              <a:t>практических заданий разных уровней сложности;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– игровые </a:t>
            </a:r>
            <a:r>
              <a:rPr lang="ru-RU" sz="2600" dirty="0">
                <a:solidFill>
                  <a:schemeClr val="tx1"/>
                </a:solidFill>
              </a:rPr>
              <a:t>формы контроля.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2. Итоговый контроль:</a:t>
            </a:r>
            <a:endParaRPr lang="ru-RU" sz="2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Проводится по сумме показателей за все время обучения, а также предусматривает изготовление изделия по предложенной схеме или самостоятельную творческую работу по собственным эскизам.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Результатом работы считается и участие детей в выставках, смотрах, конкурсах различных уровней.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</a:t>
            </a:r>
            <a:r>
              <a:rPr lang="ru-RU" sz="3200" dirty="0"/>
              <a:t>целью выявления </a:t>
            </a:r>
            <a:r>
              <a:rPr lang="ru-RU" sz="3200" dirty="0" smtClean="0"/>
              <a:t>уровня </a:t>
            </a:r>
            <a:r>
              <a:rPr lang="ru-RU" sz="3200" dirty="0" err="1" smtClean="0"/>
              <a:t>обученности</a:t>
            </a:r>
            <a:r>
              <a:rPr lang="ru-RU" sz="3200" dirty="0" smtClean="0"/>
              <a:t> применяются следующие виды контроля: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58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</a:rPr>
              <a:t>Образовательный процесс рассчитан на 2 года. Набор обучающихся в   коллектив свободный, начиная с 7 лет. Основная форма занятий – групповая. Обучающиеся, ранее занимавшиеся данным видом рукоделия в других детских учреждениях могут обучаться сразу в группе 2 года обучения.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552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886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         Дополнительная общеобразовательная общеразвивающая программа  «Живой бисер» Возраст обучающихся: 7 – 11 лет Срок реализации: 2 года Художественная направленность </vt:lpstr>
      <vt:lpstr>Актуальность программы</vt:lpstr>
      <vt:lpstr>Презентация PowerPoint</vt:lpstr>
      <vt:lpstr>Цель программы</vt:lpstr>
      <vt:lpstr>Задачи программы</vt:lpstr>
      <vt:lpstr>Ожидаемые результаты</vt:lpstr>
      <vt:lpstr>Для отслеживания результатов работы обучающихся применяются следующие методы:</vt:lpstr>
      <vt:lpstr>С целью выявления уровня обученности применяются следующие виды контроля:</vt:lpstr>
      <vt:lpstr>Срок реализации программы</vt:lpstr>
      <vt:lpstr>Режим реализации</vt:lpstr>
      <vt:lpstr>Особенности комплектования групп</vt:lpstr>
      <vt:lpstr>Форма образовательного объединения</vt:lpstr>
      <vt:lpstr>Принципы организации образовательной деятельности</vt:lpstr>
      <vt:lpstr>Отличительные особенности программы</vt:lpstr>
      <vt:lpstr>Подарок маме к 8 марта</vt:lpstr>
      <vt:lpstr>Подарок на День рождения</vt:lpstr>
      <vt:lpstr>Коллективная работа</vt:lpstr>
      <vt:lpstr>Букет из ромашек</vt:lpstr>
      <vt:lpstr>«С добрым утром!»</vt:lpstr>
      <vt:lpstr>Цветочная композиция</vt:lpstr>
      <vt:lpstr>Среднеазиатская ящерица</vt:lpstr>
      <vt:lpstr>«Сидит кошка на окошке»</vt:lpstr>
      <vt:lpstr>Подводный мир</vt:lpstr>
      <vt:lpstr>«Утро в деревне»</vt:lpstr>
      <vt:lpstr> КОНТРОЛЬНО-ИЗМЕРИТЕЛЬНЫЕ МАТЕРИАЛЫ.</vt:lpstr>
      <vt:lpstr>Отслеживание результативности усвоения дополнительной общеразвивающей общеобразовательной программы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 «Живой бисер» Возраст обучающихся: 7 – 11 лет Срок реализации: 2 года Художественная направленность</dc:title>
  <dc:creator>Алексей</dc:creator>
  <cp:lastModifiedBy>1</cp:lastModifiedBy>
  <cp:revision>13</cp:revision>
  <dcterms:created xsi:type="dcterms:W3CDTF">2022-11-24T15:18:58Z</dcterms:created>
  <dcterms:modified xsi:type="dcterms:W3CDTF">2023-06-26T08:26:42Z</dcterms:modified>
</cp:coreProperties>
</file>